
<file path=[Content_Types].xml><?xml version="1.0" encoding="utf-8"?>
<Types xmlns="http://schemas.openxmlformats.org/package/2006/content-types">
  <Default ContentType="application/xml" Extension="xml"/>
  <Default ContentType="image/jpeg" Extension="jp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theme+xml" PartName="/ppt/theme/theme1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</p:sldIdLst>
  <p:sldSz cy="10826750" cx="8120050"/>
  <p:notesSz cx="6858000" cy="9144000"/>
  <p:defaultTextStyle>
    <a:defPPr lvl="0">
      <a:defRPr lang="ko-KR"/>
    </a:defPPr>
    <a:lvl1pPr defTabSz="1082602" eaLnBrk="1" hangingPunct="1" latinLnBrk="1" lvl="0" marL="0" rtl="0" algn="l">
      <a:defRPr kern="1200" sz="2100">
        <a:solidFill>
          <a:schemeClr val="tx1"/>
        </a:solidFill>
        <a:latin typeface="+mn-lt"/>
        <a:ea typeface="+mn-ea"/>
        <a:cs typeface="+mn-cs"/>
      </a:defRPr>
    </a:lvl1pPr>
    <a:lvl2pPr defTabSz="1082602" eaLnBrk="1" hangingPunct="1" latinLnBrk="1" lvl="1" marL="541301" rtl="0" algn="l">
      <a:defRPr kern="1200" sz="2100">
        <a:solidFill>
          <a:schemeClr val="tx1"/>
        </a:solidFill>
        <a:latin typeface="+mn-lt"/>
        <a:ea typeface="+mn-ea"/>
        <a:cs typeface="+mn-cs"/>
      </a:defRPr>
    </a:lvl2pPr>
    <a:lvl3pPr defTabSz="1082602" eaLnBrk="1" hangingPunct="1" latinLnBrk="1" lvl="2" marL="1082602" rtl="0" algn="l">
      <a:defRPr kern="1200" sz="2100">
        <a:solidFill>
          <a:schemeClr val="tx1"/>
        </a:solidFill>
        <a:latin typeface="+mn-lt"/>
        <a:ea typeface="+mn-ea"/>
        <a:cs typeface="+mn-cs"/>
      </a:defRPr>
    </a:lvl3pPr>
    <a:lvl4pPr defTabSz="1082602" eaLnBrk="1" hangingPunct="1" latinLnBrk="1" lvl="3" marL="1623902" rtl="0" algn="l">
      <a:defRPr kern="1200" sz="2100">
        <a:solidFill>
          <a:schemeClr val="tx1"/>
        </a:solidFill>
        <a:latin typeface="+mn-lt"/>
        <a:ea typeface="+mn-ea"/>
        <a:cs typeface="+mn-cs"/>
      </a:defRPr>
    </a:lvl4pPr>
    <a:lvl5pPr defTabSz="1082602" eaLnBrk="1" hangingPunct="1" latinLnBrk="1" lvl="4" marL="2165203" rtl="0" algn="l">
      <a:defRPr kern="1200" sz="2100">
        <a:solidFill>
          <a:schemeClr val="tx1"/>
        </a:solidFill>
        <a:latin typeface="+mn-lt"/>
        <a:ea typeface="+mn-ea"/>
        <a:cs typeface="+mn-cs"/>
      </a:defRPr>
    </a:lvl5pPr>
    <a:lvl6pPr defTabSz="1082602" eaLnBrk="1" hangingPunct="1" latinLnBrk="1" lvl="5" marL="2706504" rtl="0" algn="l">
      <a:defRPr kern="1200" sz="2100">
        <a:solidFill>
          <a:schemeClr val="tx1"/>
        </a:solidFill>
        <a:latin typeface="+mn-lt"/>
        <a:ea typeface="+mn-ea"/>
        <a:cs typeface="+mn-cs"/>
      </a:defRPr>
    </a:lvl6pPr>
    <a:lvl7pPr defTabSz="1082602" eaLnBrk="1" hangingPunct="1" latinLnBrk="1" lvl="6" marL="3247805" rtl="0" algn="l">
      <a:defRPr kern="1200" sz="2100">
        <a:solidFill>
          <a:schemeClr val="tx1"/>
        </a:solidFill>
        <a:latin typeface="+mn-lt"/>
        <a:ea typeface="+mn-ea"/>
        <a:cs typeface="+mn-cs"/>
      </a:defRPr>
    </a:lvl7pPr>
    <a:lvl8pPr defTabSz="1082602" eaLnBrk="1" hangingPunct="1" latinLnBrk="1" lvl="7" marL="3789106" rtl="0" algn="l">
      <a:defRPr kern="1200" sz="2100">
        <a:solidFill>
          <a:schemeClr val="tx1"/>
        </a:solidFill>
        <a:latin typeface="+mn-lt"/>
        <a:ea typeface="+mn-ea"/>
        <a:cs typeface="+mn-cs"/>
      </a:defRPr>
    </a:lvl8pPr>
    <a:lvl9pPr defTabSz="1082602" eaLnBrk="1" hangingPunct="1" latinLnBrk="1" lvl="8" marL="4330406" rtl="0" algn="l">
      <a:defRPr kern="1200" sz="21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3" Type="http://schemas.openxmlformats.org/officeDocument/2006/relationships/slideMaster" Target="slideMasters/slideMaster1.xml"/><Relationship Id="rId2" Type="http://schemas.openxmlformats.org/officeDocument/2006/relationships/presProps" Target="presProps1.xml"/><Relationship Id="rId4" Type="http://schemas.openxmlformats.org/officeDocument/2006/relationships/slide" Target="slides/slide1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9005" y="3363313"/>
            <a:ext cx="6902054" cy="23207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18010" y="6135158"/>
            <a:ext cx="5684044" cy="27668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7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15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415285" y="578932"/>
            <a:ext cx="1370261" cy="123154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503" y="578932"/>
            <a:ext cx="3975448" cy="123154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02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74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1429" y="6957191"/>
            <a:ext cx="6902054" cy="2150313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1429" y="4588840"/>
            <a:ext cx="6902054" cy="2368350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13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6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9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52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65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78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91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304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57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4504" y="3368324"/>
            <a:ext cx="2672854" cy="9526037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112691" y="3368324"/>
            <a:ext cx="2672854" cy="9526037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04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004" y="433572"/>
            <a:ext cx="7308057" cy="1804458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06005" y="2423489"/>
            <a:ext cx="3587771" cy="100999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01" indent="0">
              <a:buNone/>
              <a:defRPr sz="2400" b="1"/>
            </a:lvl2pPr>
            <a:lvl3pPr marL="1082602" indent="0">
              <a:buNone/>
              <a:defRPr sz="2100" b="1"/>
            </a:lvl3pPr>
            <a:lvl4pPr marL="1623902" indent="0">
              <a:buNone/>
              <a:defRPr sz="1900" b="1"/>
            </a:lvl4pPr>
            <a:lvl5pPr marL="2165203" indent="0">
              <a:buNone/>
              <a:defRPr sz="1900" b="1"/>
            </a:lvl5pPr>
            <a:lvl6pPr marL="2706504" indent="0">
              <a:buNone/>
              <a:defRPr sz="1900" b="1"/>
            </a:lvl6pPr>
            <a:lvl7pPr marL="3247805" indent="0">
              <a:buNone/>
              <a:defRPr sz="1900" b="1"/>
            </a:lvl7pPr>
            <a:lvl8pPr marL="3789106" indent="0">
              <a:buNone/>
              <a:defRPr sz="1900" b="1"/>
            </a:lvl8pPr>
            <a:lvl9pPr marL="4330406" indent="0">
              <a:buNone/>
              <a:defRPr sz="1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6005" y="3433484"/>
            <a:ext cx="3587771" cy="6237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124880" y="2423489"/>
            <a:ext cx="3589180" cy="100999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01" indent="0">
              <a:buNone/>
              <a:defRPr sz="2400" b="1"/>
            </a:lvl2pPr>
            <a:lvl3pPr marL="1082602" indent="0">
              <a:buNone/>
              <a:defRPr sz="2100" b="1"/>
            </a:lvl3pPr>
            <a:lvl4pPr marL="1623902" indent="0">
              <a:buNone/>
              <a:defRPr sz="1900" b="1"/>
            </a:lvl4pPr>
            <a:lvl5pPr marL="2165203" indent="0">
              <a:buNone/>
              <a:defRPr sz="1900" b="1"/>
            </a:lvl5pPr>
            <a:lvl6pPr marL="2706504" indent="0">
              <a:buNone/>
              <a:defRPr sz="1900" b="1"/>
            </a:lvl6pPr>
            <a:lvl7pPr marL="3247805" indent="0">
              <a:buNone/>
              <a:defRPr sz="1900" b="1"/>
            </a:lvl7pPr>
            <a:lvl8pPr marL="3789106" indent="0">
              <a:buNone/>
              <a:defRPr sz="1900" b="1"/>
            </a:lvl8pPr>
            <a:lvl9pPr marL="4330406" indent="0">
              <a:buNone/>
              <a:defRPr sz="1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124880" y="3433484"/>
            <a:ext cx="3589180" cy="6237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520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6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13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005" y="431065"/>
            <a:ext cx="2671445" cy="18345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74720" y="431066"/>
            <a:ext cx="4539341" cy="9240332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06005" y="2265600"/>
            <a:ext cx="2671445" cy="7405799"/>
          </a:xfrm>
        </p:spPr>
        <p:txBody>
          <a:bodyPr/>
          <a:lstStyle>
            <a:lvl1pPr marL="0" indent="0">
              <a:buNone/>
              <a:defRPr sz="1700"/>
            </a:lvl1pPr>
            <a:lvl2pPr marL="541301" indent="0">
              <a:buNone/>
              <a:defRPr sz="1400"/>
            </a:lvl2pPr>
            <a:lvl3pPr marL="1082602" indent="0">
              <a:buNone/>
              <a:defRPr sz="1200"/>
            </a:lvl3pPr>
            <a:lvl4pPr marL="1623902" indent="0">
              <a:buNone/>
              <a:defRPr sz="1100"/>
            </a:lvl4pPr>
            <a:lvl5pPr marL="2165203" indent="0">
              <a:buNone/>
              <a:defRPr sz="1100"/>
            </a:lvl5pPr>
            <a:lvl6pPr marL="2706504" indent="0">
              <a:buNone/>
              <a:defRPr sz="1100"/>
            </a:lvl6pPr>
            <a:lvl7pPr marL="3247805" indent="0">
              <a:buNone/>
              <a:defRPr sz="1100"/>
            </a:lvl7pPr>
            <a:lvl8pPr marL="3789106" indent="0">
              <a:buNone/>
              <a:defRPr sz="1100"/>
            </a:lvl8pPr>
            <a:lvl9pPr marL="4330406" indent="0">
              <a:buNone/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21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91589" y="7578725"/>
            <a:ext cx="4872038" cy="89471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91589" y="967390"/>
            <a:ext cx="4872038" cy="6496050"/>
          </a:xfrm>
        </p:spPr>
        <p:txBody>
          <a:bodyPr/>
          <a:lstStyle>
            <a:lvl1pPr marL="0" indent="0">
              <a:buNone/>
              <a:defRPr sz="3800"/>
            </a:lvl1pPr>
            <a:lvl2pPr marL="541301" indent="0">
              <a:buNone/>
              <a:defRPr sz="3300"/>
            </a:lvl2pPr>
            <a:lvl3pPr marL="1082602" indent="0">
              <a:buNone/>
              <a:defRPr sz="2800"/>
            </a:lvl3pPr>
            <a:lvl4pPr marL="1623902" indent="0">
              <a:buNone/>
              <a:defRPr sz="2400"/>
            </a:lvl4pPr>
            <a:lvl5pPr marL="2165203" indent="0">
              <a:buNone/>
              <a:defRPr sz="2400"/>
            </a:lvl5pPr>
            <a:lvl6pPr marL="2706504" indent="0">
              <a:buNone/>
              <a:defRPr sz="2400"/>
            </a:lvl6pPr>
            <a:lvl7pPr marL="3247805" indent="0">
              <a:buNone/>
              <a:defRPr sz="2400"/>
            </a:lvl7pPr>
            <a:lvl8pPr marL="3789106" indent="0">
              <a:buNone/>
              <a:defRPr sz="2400"/>
            </a:lvl8pPr>
            <a:lvl9pPr marL="4330406" indent="0">
              <a:buNone/>
              <a:defRPr sz="24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91589" y="8473437"/>
            <a:ext cx="4872038" cy="1270638"/>
          </a:xfrm>
        </p:spPr>
        <p:txBody>
          <a:bodyPr/>
          <a:lstStyle>
            <a:lvl1pPr marL="0" indent="0">
              <a:buNone/>
              <a:defRPr sz="1700"/>
            </a:lvl1pPr>
            <a:lvl2pPr marL="541301" indent="0">
              <a:buNone/>
              <a:defRPr sz="1400"/>
            </a:lvl2pPr>
            <a:lvl3pPr marL="1082602" indent="0">
              <a:buNone/>
              <a:defRPr sz="1200"/>
            </a:lvl3pPr>
            <a:lvl4pPr marL="1623902" indent="0">
              <a:buNone/>
              <a:defRPr sz="1100"/>
            </a:lvl4pPr>
            <a:lvl5pPr marL="2165203" indent="0">
              <a:buNone/>
              <a:defRPr sz="1100"/>
            </a:lvl5pPr>
            <a:lvl6pPr marL="2706504" indent="0">
              <a:buNone/>
              <a:defRPr sz="1100"/>
            </a:lvl6pPr>
            <a:lvl7pPr marL="3247805" indent="0">
              <a:buNone/>
              <a:defRPr sz="1100"/>
            </a:lvl7pPr>
            <a:lvl8pPr marL="3789106" indent="0">
              <a:buNone/>
              <a:defRPr sz="1100"/>
            </a:lvl8pPr>
            <a:lvl9pPr marL="4330406" indent="0">
              <a:buNone/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35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06004" y="433572"/>
            <a:ext cx="7308057" cy="1804458"/>
          </a:xfrm>
          <a:prstGeom prst="rect">
            <a:avLst/>
          </a:prstGeom>
        </p:spPr>
        <p:txBody>
          <a:bodyPr vert="horz" lIns="108261" tIns="54130" rIns="108261" bIns="5413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06004" y="2526244"/>
            <a:ext cx="7308057" cy="7145154"/>
          </a:xfrm>
          <a:prstGeom prst="rect">
            <a:avLst/>
          </a:prstGeom>
        </p:spPr>
        <p:txBody>
          <a:bodyPr vert="horz" lIns="108261" tIns="54130" rIns="108261" bIns="5413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06003" y="10034795"/>
            <a:ext cx="1894681" cy="576424"/>
          </a:xfrm>
          <a:prstGeom prst="rect">
            <a:avLst/>
          </a:prstGeom>
        </p:spPr>
        <p:txBody>
          <a:bodyPr vert="horz" lIns="108261" tIns="54130" rIns="108261" bIns="5413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C878-4D92-47F7-BD80-CE75D655606F}" type="datetimeFigureOut">
              <a:rPr lang="ko-KR" altLang="en-US" smtClean="0"/>
              <a:t>2017-10-13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774356" y="10034795"/>
            <a:ext cx="2571353" cy="576424"/>
          </a:xfrm>
          <a:prstGeom prst="rect">
            <a:avLst/>
          </a:prstGeom>
        </p:spPr>
        <p:txBody>
          <a:bodyPr vert="horz" lIns="108261" tIns="54130" rIns="108261" bIns="5413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819380" y="10034795"/>
            <a:ext cx="1894681" cy="576424"/>
          </a:xfrm>
          <a:prstGeom prst="rect">
            <a:avLst/>
          </a:prstGeom>
        </p:spPr>
        <p:txBody>
          <a:bodyPr vert="horz" lIns="108261" tIns="54130" rIns="108261" bIns="5413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74F9D-9A51-45E2-A5F5-CDA565366D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61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2602" rtl="0" eaLnBrk="1" latinLnBrk="1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76" indent="-405976" algn="l" defTabSz="1082602" rtl="0" eaLnBrk="1" latinLnBrk="1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9614" indent="-338313" algn="l" defTabSz="1082602" rtl="0" eaLnBrk="1" latinLnBrk="1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252" indent="-270650" algn="l" defTabSz="1082602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4553" indent="-270650" algn="l" defTabSz="1082602" rtl="0" eaLnBrk="1" latinLnBrk="1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854" indent="-270650" algn="l" defTabSz="1082602" rtl="0" eaLnBrk="1" latinLnBrk="1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7154" indent="-270650" algn="l" defTabSz="1082602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8455" indent="-270650" algn="l" defTabSz="1082602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9756" indent="-270650" algn="l" defTabSz="1082602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01057" indent="-270650" algn="l" defTabSz="1082602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01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02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02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03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504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805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106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406" algn="l" defTabSz="1082602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20063" cy="108267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31639" y="655031"/>
            <a:ext cx="7056784" cy="952568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fontAlgn="base"/>
            <a:r>
              <a:rPr lang="ko-KR" altLang="en-US" sz="1300" dirty="0" err="1"/>
              <a:t>규만생각</a:t>
            </a:r>
            <a:r>
              <a:rPr lang="ko-KR" altLang="en-US" sz="1300" dirty="0"/>
              <a:t> ① </a:t>
            </a:r>
            <a:r>
              <a:rPr lang="en-US" altLang="ko-KR" sz="1300" dirty="0"/>
              <a:t>KT</a:t>
            </a:r>
            <a:r>
              <a:rPr lang="ko-KR" altLang="en-US" sz="1300" dirty="0"/>
              <a:t>가 속으로 병들고 </a:t>
            </a:r>
            <a:r>
              <a:rPr lang="ko-KR" altLang="en-US" sz="1300" dirty="0" smtClean="0"/>
              <a:t>있다</a:t>
            </a:r>
            <a:endParaRPr lang="en-US" altLang="ko-KR" sz="1300" dirty="0" smtClean="0"/>
          </a:p>
          <a:p>
            <a:pPr fontAlgn="base"/>
            <a:endParaRPr lang="ko-KR" altLang="en-US" sz="1300" dirty="0"/>
          </a:p>
          <a:p>
            <a:pPr fontAlgn="base"/>
            <a:r>
              <a:rPr lang="ko-KR" altLang="en-US" sz="1300" dirty="0"/>
              <a:t>정권이 </a:t>
            </a:r>
            <a:r>
              <a:rPr lang="ko-KR" altLang="en-US" sz="1300" dirty="0" err="1"/>
              <a:t>바뀔때마다</a:t>
            </a:r>
            <a:r>
              <a:rPr lang="ko-KR" altLang="en-US" sz="1300" dirty="0"/>
              <a:t> 낙하산으로 등장하는 함량미달 경영진들 때문에</a:t>
            </a:r>
            <a:r>
              <a:rPr lang="en-US" altLang="ko-KR" sz="1300" dirty="0"/>
              <a:t>, </a:t>
            </a:r>
            <a:r>
              <a:rPr lang="ko-KR" altLang="en-US" sz="1300" dirty="0"/>
              <a:t>제대로 된 경영이 이루어지기 힘들고</a:t>
            </a:r>
            <a:r>
              <a:rPr lang="en-US" altLang="ko-KR" sz="1300" dirty="0"/>
              <a:t>, </a:t>
            </a:r>
            <a:r>
              <a:rPr lang="ko-KR" altLang="en-US" sz="1300" dirty="0"/>
              <a:t>마침내는 자신의 </a:t>
            </a:r>
            <a:r>
              <a:rPr lang="ko-KR" altLang="en-US" sz="1300" dirty="0" err="1"/>
              <a:t>임기내에</a:t>
            </a:r>
            <a:r>
              <a:rPr lang="ko-KR" altLang="en-US" sz="1300" dirty="0"/>
              <a:t> 경영실적이 나빠지지 않게 하기 위해</a:t>
            </a:r>
            <a:r>
              <a:rPr lang="en-US" altLang="ko-KR" sz="1300" dirty="0"/>
              <a:t>, </a:t>
            </a:r>
            <a:r>
              <a:rPr lang="ko-KR" altLang="en-US" sz="1300" dirty="0"/>
              <a:t>전국의 전화국 건물 </a:t>
            </a:r>
            <a:r>
              <a:rPr lang="ko-KR" altLang="en-US" sz="1300" dirty="0" err="1"/>
              <a:t>수십개를</a:t>
            </a:r>
            <a:r>
              <a:rPr lang="ko-KR" altLang="en-US" sz="1300" dirty="0"/>
              <a:t> 팔아먹고</a:t>
            </a:r>
            <a:r>
              <a:rPr lang="en-US" altLang="ko-KR" sz="1300" dirty="0"/>
              <a:t>, </a:t>
            </a:r>
            <a:r>
              <a:rPr lang="ko-KR" altLang="en-US" sz="1300" dirty="0"/>
              <a:t>다시 그 건물을 임대하여 비싼 임대료를 납부하길 거의 </a:t>
            </a:r>
            <a:r>
              <a:rPr lang="en-US" altLang="ko-KR" sz="1300" dirty="0"/>
              <a:t>10</a:t>
            </a:r>
            <a:r>
              <a:rPr lang="ko-KR" altLang="en-US" sz="1300" dirty="0" err="1"/>
              <a:t>여년</a:t>
            </a:r>
            <a:r>
              <a:rPr lang="en-US" altLang="ko-KR" sz="1300" dirty="0"/>
              <a:t>, </a:t>
            </a:r>
            <a:r>
              <a:rPr lang="ko-KR" altLang="en-US" sz="1300" dirty="0"/>
              <a:t>앞으로 몇 년만 더 지나면 임대료가 매각대금을 다 깎아먹는 웃지 못할 일도 생겨날 듯 하다</a:t>
            </a:r>
            <a:r>
              <a:rPr lang="en-US" altLang="ko-KR" sz="1300" dirty="0" smtClean="0"/>
              <a:t>.</a:t>
            </a:r>
          </a:p>
          <a:p>
            <a:pPr fontAlgn="base"/>
            <a:endParaRPr lang="ko-KR" altLang="en-US" sz="1300" dirty="0"/>
          </a:p>
          <a:p>
            <a:pPr fontAlgn="base"/>
            <a:r>
              <a:rPr lang="ko-KR" altLang="en-US" sz="1300" dirty="0"/>
              <a:t>아직도 유선전화나 데이터의 전송통로로 이용되는 땅속에 깔린 구리 케이블을 빼내어</a:t>
            </a:r>
            <a:r>
              <a:rPr lang="en-US" altLang="ko-KR" sz="1300" dirty="0"/>
              <a:t>, </a:t>
            </a:r>
            <a:r>
              <a:rPr lang="ko-KR" altLang="en-US" sz="1300" dirty="0"/>
              <a:t>매각하는 일도 발생했다</a:t>
            </a:r>
            <a:r>
              <a:rPr lang="en-US" altLang="ko-KR" sz="1300" dirty="0"/>
              <a:t>. </a:t>
            </a:r>
            <a:r>
              <a:rPr lang="ko-KR" altLang="en-US" sz="1300" dirty="0"/>
              <a:t>이렇다 보니 현장에서는 갈수록 </a:t>
            </a:r>
            <a:r>
              <a:rPr lang="ko-KR" altLang="en-US" sz="1300" dirty="0" err="1"/>
              <a:t>심선</a:t>
            </a:r>
            <a:r>
              <a:rPr lang="ko-KR" altLang="en-US" sz="1300" dirty="0"/>
              <a:t> 부족으로 새로 공사를 발주하여 </a:t>
            </a:r>
            <a:r>
              <a:rPr lang="ko-KR" altLang="en-US" sz="1300" dirty="0" err="1"/>
              <a:t>심선</a:t>
            </a:r>
            <a:r>
              <a:rPr lang="ko-KR" altLang="en-US" sz="1300" dirty="0"/>
              <a:t> 재배치를 하는 등 쓸데 없는</a:t>
            </a:r>
            <a:r>
              <a:rPr lang="en-US" altLang="ko-KR" sz="1300" dirty="0"/>
              <a:t>, </a:t>
            </a:r>
            <a:r>
              <a:rPr lang="ko-KR" altLang="en-US" sz="1300" dirty="0"/>
              <a:t>굳이 안 해도 될 일을 돈 들여 하는 일이 발생한다</a:t>
            </a:r>
            <a:r>
              <a:rPr lang="en-US" altLang="ko-KR" sz="1300" dirty="0" smtClean="0"/>
              <a:t>.</a:t>
            </a:r>
          </a:p>
          <a:p>
            <a:pPr fontAlgn="base"/>
            <a:endParaRPr lang="ko-KR" altLang="en-US" sz="1300" dirty="0"/>
          </a:p>
          <a:p>
            <a:pPr fontAlgn="base"/>
            <a:r>
              <a:rPr lang="ko-KR" altLang="en-US" sz="1300" dirty="0"/>
              <a:t>국정농단의 주범에게 </a:t>
            </a:r>
            <a:r>
              <a:rPr lang="en-US" altLang="ko-KR" sz="1300" dirty="0"/>
              <a:t>18</a:t>
            </a:r>
            <a:r>
              <a:rPr lang="ko-KR" altLang="en-US" sz="1300" dirty="0" err="1"/>
              <a:t>억원을</a:t>
            </a:r>
            <a:r>
              <a:rPr lang="ko-KR" altLang="en-US" sz="1300" dirty="0"/>
              <a:t> 상납하고</a:t>
            </a:r>
            <a:r>
              <a:rPr lang="en-US" altLang="ko-KR" sz="1300" dirty="0"/>
              <a:t>, </a:t>
            </a:r>
            <a:r>
              <a:rPr lang="ko-KR" altLang="en-US" sz="1300" dirty="0"/>
              <a:t>그들의 지시로 전무와 상무를 채용하여 그들의 광고회사에 </a:t>
            </a:r>
            <a:r>
              <a:rPr lang="en-US" altLang="ko-KR" sz="1300" dirty="0"/>
              <a:t>68</a:t>
            </a:r>
            <a:r>
              <a:rPr lang="ko-KR" altLang="en-US" sz="1300" dirty="0" err="1"/>
              <a:t>억원의</a:t>
            </a:r>
            <a:r>
              <a:rPr lang="ko-KR" altLang="en-US" sz="1300" dirty="0"/>
              <a:t> 광고를 몰아주기도 했다는 보도도 나왔다</a:t>
            </a:r>
            <a:r>
              <a:rPr lang="en-US" altLang="ko-KR" sz="1300" dirty="0"/>
              <a:t>.</a:t>
            </a:r>
            <a:endParaRPr lang="ko-KR" altLang="en-US" sz="1300" dirty="0"/>
          </a:p>
          <a:p>
            <a:pPr fontAlgn="base"/>
            <a:r>
              <a:rPr lang="ko-KR" altLang="en-US" sz="1300" dirty="0"/>
              <a:t>그렇게 알아서 협조하는 능력을 인정받은 것인지</a:t>
            </a:r>
            <a:r>
              <a:rPr lang="en-US" altLang="ko-KR" sz="1300" dirty="0"/>
              <a:t>, </a:t>
            </a:r>
            <a:r>
              <a:rPr lang="ko-KR" altLang="en-US" sz="1300" dirty="0"/>
              <a:t>경영을 워낙 잘해서 그런 것인지 </a:t>
            </a:r>
            <a:r>
              <a:rPr lang="en-US" altLang="ko-KR" sz="1300" dirty="0"/>
              <a:t>KT</a:t>
            </a:r>
            <a:r>
              <a:rPr lang="ko-KR" altLang="en-US" sz="1300" dirty="0"/>
              <a:t>회장은 매년 </a:t>
            </a:r>
            <a:r>
              <a:rPr lang="en-US" altLang="ko-KR" sz="1300" dirty="0"/>
              <a:t>2</a:t>
            </a:r>
            <a:r>
              <a:rPr lang="ko-KR" altLang="en-US" sz="1300" dirty="0"/>
              <a:t>배의 연봉인상 능력을 발휘하며</a:t>
            </a:r>
            <a:r>
              <a:rPr lang="en-US" altLang="ko-KR" sz="1300" dirty="0"/>
              <a:t>, KT</a:t>
            </a:r>
            <a:r>
              <a:rPr lang="ko-KR" altLang="en-US" sz="1300" dirty="0"/>
              <a:t>에서도 “황의 법칙”을 재현했다는 우스개 소리도 들린다</a:t>
            </a:r>
            <a:r>
              <a:rPr lang="en-US" altLang="ko-KR" sz="1300" dirty="0" smtClean="0"/>
              <a:t>.</a:t>
            </a:r>
          </a:p>
          <a:p>
            <a:pPr fontAlgn="base"/>
            <a:endParaRPr lang="ko-KR" altLang="en-US" sz="1300" dirty="0"/>
          </a:p>
          <a:p>
            <a:pPr fontAlgn="base"/>
            <a:r>
              <a:rPr lang="ko-KR" altLang="en-US" sz="1300" dirty="0"/>
              <a:t>작년만해도 </a:t>
            </a:r>
            <a:r>
              <a:rPr lang="en-US" altLang="ko-KR" sz="1300" dirty="0"/>
              <a:t>1</a:t>
            </a:r>
            <a:r>
              <a:rPr lang="ko-KR" altLang="en-US" sz="1300" dirty="0"/>
              <a:t>조</a:t>
            </a:r>
            <a:r>
              <a:rPr lang="en-US" altLang="ko-KR" sz="1300" dirty="0"/>
              <a:t>4</a:t>
            </a:r>
            <a:r>
              <a:rPr lang="ko-KR" altLang="en-US" sz="1300" dirty="0" err="1"/>
              <a:t>천억원의</a:t>
            </a:r>
            <a:r>
              <a:rPr lang="ko-KR" altLang="en-US" sz="1300" dirty="0"/>
              <a:t> 영업이익을 올려</a:t>
            </a:r>
            <a:r>
              <a:rPr lang="en-US" altLang="ko-KR" sz="1300" dirty="0"/>
              <a:t>8</a:t>
            </a:r>
            <a:r>
              <a:rPr lang="ko-KR" altLang="en-US" sz="1300" dirty="0"/>
              <a:t>천억에 달하는 당기 순이익을 올렸다고 엄청난 경영성과임을 내세워</a:t>
            </a:r>
            <a:r>
              <a:rPr lang="en-US" altLang="ko-KR" sz="1300" dirty="0"/>
              <a:t>, </a:t>
            </a:r>
            <a:r>
              <a:rPr lang="ko-KR" altLang="en-US" sz="1300" dirty="0" err="1"/>
              <a:t>수십억원을</a:t>
            </a:r>
            <a:r>
              <a:rPr lang="ko-KR" altLang="en-US" sz="1300" dirty="0"/>
              <a:t> 챙겨가는 경영진들의 면모를 유감없이 보여주었다</a:t>
            </a:r>
            <a:r>
              <a:rPr lang="en-US" altLang="ko-KR" sz="1300" dirty="0"/>
              <a:t>. </a:t>
            </a:r>
            <a:r>
              <a:rPr lang="ko-KR" altLang="en-US" sz="1300" dirty="0" err="1"/>
              <a:t>단통법으로</a:t>
            </a:r>
            <a:r>
              <a:rPr lang="ko-KR" altLang="en-US" sz="1300" dirty="0"/>
              <a:t> 인해 치열한 보조금지급 경쟁을 하지 않아서 생긴 이윤이라는 지적과</a:t>
            </a:r>
            <a:r>
              <a:rPr lang="en-US" altLang="ko-KR" sz="1300" dirty="0"/>
              <a:t>, 8</a:t>
            </a:r>
            <a:r>
              <a:rPr lang="ko-KR" altLang="en-US" sz="1300" dirty="0" err="1"/>
              <a:t>천여명의</a:t>
            </a:r>
            <a:r>
              <a:rPr lang="ko-KR" altLang="en-US" sz="1300" dirty="0"/>
              <a:t> 직원을 </a:t>
            </a:r>
            <a:r>
              <a:rPr lang="ko-KR" altLang="en-US" sz="1300" dirty="0" err="1"/>
              <a:t>짜르고</a:t>
            </a:r>
            <a:r>
              <a:rPr lang="ko-KR" altLang="en-US" sz="1300" dirty="0"/>
              <a:t> 난 뒤</a:t>
            </a:r>
            <a:r>
              <a:rPr lang="en-US" altLang="ko-KR" sz="1300" dirty="0"/>
              <a:t>, </a:t>
            </a:r>
            <a:r>
              <a:rPr lang="ko-KR" altLang="en-US" sz="1300" dirty="0"/>
              <a:t>인건비 부담감소에 의한 효과라는 지적도 있지만</a:t>
            </a:r>
            <a:r>
              <a:rPr lang="en-US" altLang="ko-KR" sz="1300" dirty="0"/>
              <a:t>, </a:t>
            </a:r>
            <a:r>
              <a:rPr lang="ko-KR" altLang="en-US" sz="1300" dirty="0"/>
              <a:t>일단 경영성과를 낸 것으로 인정하자</a:t>
            </a:r>
            <a:r>
              <a:rPr lang="en-US" altLang="ko-KR" sz="1300" dirty="0"/>
              <a:t>. </a:t>
            </a:r>
            <a:r>
              <a:rPr lang="ko-KR" altLang="en-US" sz="1300" dirty="0"/>
              <a:t>그럼 그런 성과를 낸 직원들에 대해서도</a:t>
            </a:r>
            <a:r>
              <a:rPr lang="en-US" altLang="ko-KR" sz="1300" dirty="0"/>
              <a:t>, </a:t>
            </a:r>
            <a:r>
              <a:rPr lang="ko-KR" altLang="en-US" sz="1300" dirty="0"/>
              <a:t>경영진들이 받는 성과에 준하는 성과급 지급이나 임금인상 등</a:t>
            </a:r>
            <a:r>
              <a:rPr lang="en-US" altLang="ko-KR" sz="1300" dirty="0"/>
              <a:t>, </a:t>
            </a:r>
            <a:r>
              <a:rPr lang="ko-KR" altLang="en-US" sz="1300" dirty="0"/>
              <a:t>직원들도 뭔가 챙겨줘야 하지 않나</a:t>
            </a:r>
            <a:r>
              <a:rPr lang="en-US" altLang="ko-KR" sz="1300" dirty="0"/>
              <a:t>? </a:t>
            </a:r>
            <a:r>
              <a:rPr lang="ko-KR" altLang="en-US" sz="1300" dirty="0"/>
              <a:t>직원들은 앉아서 놀고 경영진들만 이뤄낸 결과인가</a:t>
            </a:r>
            <a:r>
              <a:rPr lang="en-US" altLang="ko-KR" sz="1300" dirty="0" smtClean="0"/>
              <a:t>?</a:t>
            </a:r>
          </a:p>
          <a:p>
            <a:pPr fontAlgn="base"/>
            <a:endParaRPr lang="ko-KR" altLang="en-US" sz="1300" dirty="0"/>
          </a:p>
          <a:p>
            <a:pPr fontAlgn="base"/>
            <a:r>
              <a:rPr lang="en-US" altLang="ko-KR" sz="1300" dirty="0"/>
              <a:t>KT</a:t>
            </a:r>
            <a:r>
              <a:rPr lang="ko-KR" altLang="en-US" sz="1300" dirty="0"/>
              <a:t>내부의 조직문화도 큰일이다</a:t>
            </a:r>
            <a:r>
              <a:rPr lang="en-US" altLang="ko-KR" sz="1300" dirty="0"/>
              <a:t>. </a:t>
            </a:r>
            <a:r>
              <a:rPr lang="ko-KR" altLang="en-US" sz="1300" dirty="0"/>
              <a:t>세상 사람들을 소통시켜주는 통신과 소통의 전문기업이</a:t>
            </a:r>
            <a:r>
              <a:rPr lang="en-US" altLang="ko-KR" sz="1300" dirty="0"/>
              <a:t>, </a:t>
            </a:r>
            <a:r>
              <a:rPr lang="ko-KR" altLang="en-US" sz="1300" dirty="0"/>
              <a:t>스스로는 거의 소통되지 못하고 있다</a:t>
            </a:r>
            <a:r>
              <a:rPr lang="en-US" altLang="ko-KR" sz="1300" dirty="0"/>
              <a:t>. </a:t>
            </a:r>
            <a:r>
              <a:rPr lang="ko-KR" altLang="en-US" sz="1300" dirty="0"/>
              <a:t>위에서부터의 지시만 있고 아래로부터의 의견은 올라가기 어렵다</a:t>
            </a:r>
            <a:r>
              <a:rPr lang="en-US" altLang="ko-KR" sz="1300" dirty="0"/>
              <a:t>. </a:t>
            </a:r>
            <a:r>
              <a:rPr lang="ko-KR" altLang="en-US" sz="1300" dirty="0"/>
              <a:t>군대 조직도 아니거늘 알아서 기느라고 </a:t>
            </a:r>
            <a:r>
              <a:rPr lang="ko-KR" altLang="en-US" sz="1300" dirty="0" err="1"/>
              <a:t>애시당초</a:t>
            </a:r>
            <a:r>
              <a:rPr lang="ko-KR" altLang="en-US" sz="1300" dirty="0"/>
              <a:t> 제대로 된 소통이 없다</a:t>
            </a:r>
            <a:r>
              <a:rPr lang="en-US" altLang="ko-KR" sz="1300" dirty="0"/>
              <a:t>. </a:t>
            </a:r>
            <a:r>
              <a:rPr lang="ko-KR" altLang="en-US" sz="1300" dirty="0"/>
              <a:t>입바른 소리하면 제대로 찍힌다</a:t>
            </a:r>
            <a:r>
              <a:rPr lang="en-US" altLang="ko-KR" sz="1300" dirty="0"/>
              <a:t>. </a:t>
            </a:r>
            <a:r>
              <a:rPr lang="ko-KR" altLang="en-US" sz="1300" dirty="0"/>
              <a:t>비상식적이거나 무리한 지시들도 </a:t>
            </a:r>
            <a:r>
              <a:rPr lang="ko-KR" altLang="en-US" sz="1300" dirty="0" err="1"/>
              <a:t>거부없이</a:t>
            </a:r>
            <a:r>
              <a:rPr lang="ko-KR" altLang="en-US" sz="1300" dirty="0"/>
              <a:t> 따른다</a:t>
            </a:r>
            <a:r>
              <a:rPr lang="en-US" altLang="ko-KR" sz="1300" dirty="0"/>
              <a:t>. </a:t>
            </a:r>
            <a:r>
              <a:rPr lang="ko-KR" altLang="en-US" sz="1300" dirty="0"/>
              <a:t>이런 조직은 창의적이거나 혁신적인 생각과 행동이 나올 수 없다</a:t>
            </a:r>
            <a:r>
              <a:rPr lang="en-US" altLang="ko-KR" sz="1300" dirty="0"/>
              <a:t>. </a:t>
            </a:r>
            <a:r>
              <a:rPr lang="ko-KR" altLang="en-US" sz="1300" dirty="0"/>
              <a:t>너도 알고 나도 알고 우리 모두 알고 있다</a:t>
            </a:r>
            <a:r>
              <a:rPr lang="en-US" altLang="ko-KR" sz="1300" dirty="0" smtClean="0"/>
              <a:t>.</a:t>
            </a:r>
          </a:p>
          <a:p>
            <a:pPr fontAlgn="base"/>
            <a:endParaRPr lang="ko-KR" altLang="en-US" sz="1300" dirty="0"/>
          </a:p>
          <a:p>
            <a:pPr fontAlgn="base"/>
            <a:r>
              <a:rPr lang="ko-KR" altLang="en-US" sz="1300" dirty="0"/>
              <a:t>성과연봉제를 도입하고 나서</a:t>
            </a:r>
            <a:r>
              <a:rPr lang="en-US" altLang="ko-KR" sz="1300" dirty="0"/>
              <a:t>, </a:t>
            </a:r>
            <a:r>
              <a:rPr lang="ko-KR" altLang="en-US" sz="1300" dirty="0"/>
              <a:t>상품판매에 대한 압박은 갈수록 집요하고</a:t>
            </a:r>
            <a:r>
              <a:rPr lang="en-US" altLang="ko-KR" sz="1300" dirty="0"/>
              <a:t>, </a:t>
            </a:r>
            <a:r>
              <a:rPr lang="ko-KR" altLang="en-US" sz="1300" dirty="0"/>
              <a:t>생산성을 높인다는 명분하에서의 작업일보 작성은 거짓 과다 작성의 악순환을 부른다</a:t>
            </a:r>
            <a:r>
              <a:rPr lang="en-US" altLang="ko-KR" sz="1300" dirty="0"/>
              <a:t>. </a:t>
            </a:r>
            <a:r>
              <a:rPr lang="ko-KR" altLang="en-US" sz="1300" dirty="0"/>
              <a:t>누구를 위한 줄 세우기인가</a:t>
            </a:r>
            <a:r>
              <a:rPr lang="en-US" altLang="ko-KR" sz="1300" dirty="0"/>
              <a:t>? </a:t>
            </a:r>
            <a:r>
              <a:rPr lang="ko-KR" altLang="en-US" sz="1300" dirty="0"/>
              <a:t>현장 지휘관인 지사장 지점장 팀장들의 목표를 위해 전 직원을 서로 경쟁하게 하고</a:t>
            </a:r>
            <a:r>
              <a:rPr lang="en-US" altLang="ko-KR" sz="1300" dirty="0"/>
              <a:t>, </a:t>
            </a:r>
            <a:r>
              <a:rPr lang="ko-KR" altLang="en-US" sz="1300" dirty="0"/>
              <a:t>상대를 밟고 일어서야 평점이라도 좀 더 잘 받을 수 있다는 논리와</a:t>
            </a:r>
            <a:r>
              <a:rPr lang="en-US" altLang="ko-KR" sz="1300" dirty="0"/>
              <a:t>, </a:t>
            </a:r>
            <a:r>
              <a:rPr lang="ko-KR" altLang="en-US" sz="1300" dirty="0"/>
              <a:t>그에 대한 이해가 팽배하다</a:t>
            </a:r>
            <a:r>
              <a:rPr lang="en-US" altLang="ko-KR" sz="1300" dirty="0"/>
              <a:t>. </a:t>
            </a:r>
            <a:r>
              <a:rPr lang="ko-KR" altLang="en-US" sz="1300" dirty="0"/>
              <a:t>진정 </a:t>
            </a:r>
            <a:r>
              <a:rPr lang="en-US" altLang="ko-KR" sz="1300" dirty="0"/>
              <a:t>KT</a:t>
            </a:r>
            <a:r>
              <a:rPr lang="ko-KR" altLang="en-US" sz="1300" dirty="0"/>
              <a:t>는 동물의 왕국인가</a:t>
            </a:r>
            <a:r>
              <a:rPr lang="en-US" altLang="ko-KR" sz="1300" dirty="0" smtClean="0"/>
              <a:t>?</a:t>
            </a:r>
          </a:p>
          <a:p>
            <a:pPr fontAlgn="base"/>
            <a:endParaRPr lang="ko-KR" altLang="en-US" sz="1300" dirty="0"/>
          </a:p>
          <a:p>
            <a:pPr fontAlgn="base"/>
            <a:r>
              <a:rPr lang="ko-KR" altLang="en-US" sz="1300" dirty="0"/>
              <a:t>몇몇 경영진에 기대서 그에 기생하듯 </a:t>
            </a:r>
            <a:r>
              <a:rPr lang="en-US" altLang="ko-KR" sz="1300" dirty="0"/>
              <a:t>KT</a:t>
            </a:r>
            <a:r>
              <a:rPr lang="ko-KR" altLang="en-US" sz="1300" dirty="0"/>
              <a:t>를 뜯어먹는 수준으로 운영해 온 경영진과 고위 임원진들은 반성하고 물러나야 한다</a:t>
            </a:r>
            <a:r>
              <a:rPr lang="en-US" altLang="ko-KR" sz="1300" dirty="0"/>
              <a:t>. </a:t>
            </a:r>
            <a:r>
              <a:rPr lang="ko-KR" altLang="en-US" sz="1300" dirty="0"/>
              <a:t>바뀌어야 한다</a:t>
            </a:r>
            <a:r>
              <a:rPr lang="en-US" altLang="ko-KR" sz="1300" dirty="0"/>
              <a:t>. </a:t>
            </a:r>
            <a:r>
              <a:rPr lang="ko-KR" altLang="en-US" sz="1300" dirty="0"/>
              <a:t>변해야 산다</a:t>
            </a:r>
            <a:r>
              <a:rPr lang="en-US" altLang="ko-KR" sz="1300" dirty="0"/>
              <a:t>. </a:t>
            </a:r>
            <a:r>
              <a:rPr lang="ko-KR" altLang="en-US" sz="1300" dirty="0"/>
              <a:t>사람을 바꾸고</a:t>
            </a:r>
            <a:r>
              <a:rPr lang="en-US" altLang="ko-KR" sz="1300" dirty="0"/>
              <a:t>, </a:t>
            </a:r>
            <a:r>
              <a:rPr lang="ko-KR" altLang="en-US" sz="1300" dirty="0"/>
              <a:t>제도를 바꾸고</a:t>
            </a:r>
            <a:r>
              <a:rPr lang="en-US" altLang="ko-KR" sz="1300" dirty="0"/>
              <a:t>, </a:t>
            </a:r>
            <a:r>
              <a:rPr lang="ko-KR" altLang="en-US" sz="1300" dirty="0"/>
              <a:t>분위기를 바꾸고</a:t>
            </a:r>
            <a:r>
              <a:rPr lang="en-US" altLang="ko-KR" sz="1300" dirty="0"/>
              <a:t>, </a:t>
            </a:r>
            <a:r>
              <a:rPr lang="ko-KR" altLang="en-US" sz="1300" dirty="0"/>
              <a:t>열정과 도전의식이 넘치는 진정한 </a:t>
            </a:r>
            <a:r>
              <a:rPr lang="en-US" altLang="ko-KR" sz="1300" dirty="0"/>
              <a:t>IT</a:t>
            </a:r>
            <a:r>
              <a:rPr lang="ko-KR" altLang="en-US" sz="1300" dirty="0"/>
              <a:t>전문기업으로 다시 태어나야 </a:t>
            </a:r>
            <a:r>
              <a:rPr lang="ko-KR" altLang="en-US" sz="1300" dirty="0" smtClean="0"/>
              <a:t>한다</a:t>
            </a:r>
            <a:r>
              <a:rPr lang="en-US" altLang="ko-KR" sz="1300" dirty="0" smtClean="0"/>
              <a:t>.</a:t>
            </a:r>
          </a:p>
          <a:p>
            <a:pPr fontAlgn="base"/>
            <a:endParaRPr lang="ko-KR" altLang="en-US" sz="1300" dirty="0"/>
          </a:p>
          <a:p>
            <a:pPr fontAlgn="base"/>
            <a:r>
              <a:rPr lang="ko-KR" altLang="en-US" sz="1600" b="1" dirty="0">
                <a:solidFill>
                  <a:srgbClr val="FF0000"/>
                </a:solidFill>
              </a:rPr>
              <a:t>국민통신기업 </a:t>
            </a:r>
            <a:r>
              <a:rPr lang="en-US" altLang="ko-KR" sz="1600" b="1" dirty="0">
                <a:solidFill>
                  <a:srgbClr val="FF0000"/>
                </a:solidFill>
              </a:rPr>
              <a:t>KT</a:t>
            </a:r>
            <a:r>
              <a:rPr lang="ko-KR" altLang="en-US" sz="1600" b="1" dirty="0">
                <a:solidFill>
                  <a:srgbClr val="FF0000"/>
                </a:solidFill>
              </a:rPr>
              <a:t>를 </a:t>
            </a:r>
            <a:r>
              <a:rPr lang="en-US" altLang="ko-KR" sz="1600" b="1" dirty="0">
                <a:solidFill>
                  <a:srgbClr val="FF0000"/>
                </a:solidFill>
              </a:rPr>
              <a:t>KT</a:t>
            </a:r>
            <a:r>
              <a:rPr lang="ko-KR" altLang="en-US" sz="1600" b="1" dirty="0" err="1">
                <a:solidFill>
                  <a:srgbClr val="FF0000"/>
                </a:solidFill>
              </a:rPr>
              <a:t>답게</a:t>
            </a:r>
            <a:r>
              <a:rPr lang="en-US" altLang="ko-KR" sz="1600" b="1" dirty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  <a:p>
            <a:pPr fontAlgn="base"/>
            <a:r>
              <a:rPr lang="ko-KR" altLang="en-US" sz="1600" b="1" dirty="0">
                <a:solidFill>
                  <a:srgbClr val="FF0000"/>
                </a:solidFill>
              </a:rPr>
              <a:t>노동조합을 노동조합 </a:t>
            </a:r>
            <a:r>
              <a:rPr lang="ko-KR" altLang="en-US" sz="1600" b="1" dirty="0" err="1">
                <a:solidFill>
                  <a:srgbClr val="FF0000"/>
                </a:solidFill>
              </a:rPr>
              <a:t>답게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</a:p>
          <a:p>
            <a:pPr fontAlgn="base"/>
            <a:endParaRPr lang="ko-KR" altLang="en-US" sz="16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600" b="1" dirty="0">
                <a:solidFill>
                  <a:srgbClr val="FF0000"/>
                </a:solidFill>
              </a:rPr>
              <a:t>100</a:t>
            </a:r>
            <a:r>
              <a:rPr lang="ko-KR" altLang="en-US" sz="1600" b="1" dirty="0">
                <a:solidFill>
                  <a:srgbClr val="FF0000"/>
                </a:solidFill>
              </a:rPr>
              <a:t>년 통신역사를 지켜온 우리들</a:t>
            </a:r>
            <a:r>
              <a:rPr lang="en-US" altLang="ko-KR" sz="1600" b="1" dirty="0">
                <a:solidFill>
                  <a:srgbClr val="FF0000"/>
                </a:solidFill>
              </a:rPr>
              <a:t>, 200</a:t>
            </a:r>
            <a:r>
              <a:rPr lang="ko-KR" altLang="en-US" sz="1600" b="1" dirty="0">
                <a:solidFill>
                  <a:srgbClr val="FF0000"/>
                </a:solidFill>
              </a:rPr>
              <a:t>년</a:t>
            </a:r>
            <a:r>
              <a:rPr lang="en-US" altLang="ko-KR" sz="1600" b="1" dirty="0">
                <a:solidFill>
                  <a:srgbClr val="FF0000"/>
                </a:solidFill>
              </a:rPr>
              <a:t>, 300</a:t>
            </a:r>
            <a:r>
              <a:rPr lang="ko-KR" altLang="en-US" sz="1600" b="1" dirty="0">
                <a:solidFill>
                  <a:srgbClr val="FF0000"/>
                </a:solidFill>
              </a:rPr>
              <a:t>년 이어질 </a:t>
            </a:r>
            <a:r>
              <a:rPr lang="en-US" altLang="ko-KR" sz="1600" b="1" dirty="0">
                <a:solidFill>
                  <a:srgbClr val="FF0000"/>
                </a:solidFill>
              </a:rPr>
              <a:t>KT</a:t>
            </a:r>
            <a:endParaRPr lang="ko-KR" altLang="en-US" sz="1600" b="1" dirty="0">
              <a:solidFill>
                <a:srgbClr val="FF0000"/>
              </a:solidFill>
            </a:endParaRPr>
          </a:p>
          <a:p>
            <a:pPr fontAlgn="base"/>
            <a:r>
              <a:rPr lang="ko-KR" altLang="en-US" sz="1600" b="1" dirty="0">
                <a:solidFill>
                  <a:srgbClr val="FF0000"/>
                </a:solidFill>
              </a:rPr>
              <a:t>우리가 </a:t>
            </a:r>
            <a:r>
              <a:rPr lang="en-US" altLang="ko-KR" sz="1600" b="1" dirty="0">
                <a:solidFill>
                  <a:srgbClr val="FF0000"/>
                </a:solidFill>
              </a:rPr>
              <a:t>KT</a:t>
            </a:r>
            <a:r>
              <a:rPr lang="ko-KR" altLang="en-US" sz="1600" b="1" dirty="0">
                <a:solidFill>
                  <a:srgbClr val="FF0000"/>
                </a:solidFill>
              </a:rPr>
              <a:t>입니다</a:t>
            </a:r>
            <a:r>
              <a:rPr lang="en-US" altLang="ko-KR" sz="1600" b="1" dirty="0">
                <a:solidFill>
                  <a:srgbClr val="FF0000"/>
                </a:solidFill>
              </a:rPr>
              <a:t>.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9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